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78" r:id="rId4"/>
    <p:sldId id="384" r:id="rId5"/>
    <p:sldId id="385" r:id="rId6"/>
    <p:sldId id="386" r:id="rId7"/>
    <p:sldId id="388" r:id="rId8"/>
    <p:sldId id="387" r:id="rId9"/>
    <p:sldId id="383" r:id="rId10"/>
    <p:sldId id="380" r:id="rId11"/>
    <p:sldId id="301" r:id="rId12"/>
    <p:sldId id="260" r:id="rId13"/>
    <p:sldId id="356" r:id="rId14"/>
    <p:sldId id="364" r:id="rId15"/>
    <p:sldId id="352" r:id="rId16"/>
    <p:sldId id="366" r:id="rId17"/>
    <p:sldId id="369" r:id="rId18"/>
    <p:sldId id="257" r:id="rId19"/>
    <p:sldId id="390" r:id="rId20"/>
    <p:sldId id="392" r:id="rId21"/>
    <p:sldId id="393" r:id="rId22"/>
    <p:sldId id="394" r:id="rId23"/>
    <p:sldId id="395" r:id="rId24"/>
    <p:sldId id="355" r:id="rId25"/>
    <p:sldId id="357" r:id="rId26"/>
    <p:sldId id="365" r:id="rId27"/>
    <p:sldId id="368" r:id="rId28"/>
    <p:sldId id="377" r:id="rId29"/>
    <p:sldId id="258" r:id="rId3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CC"/>
    <a:srgbClr val="008000"/>
    <a:srgbClr val="FF0000"/>
    <a:srgbClr val="CCFFFF"/>
    <a:srgbClr val="CCECFF"/>
    <a:srgbClr val="CC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88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15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84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8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2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0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B4524-4AA3-48FA-A252-C3A5B71C7C0A}" type="datetimeFigureOut">
              <a:rPr lang="fr-FR" smtClean="0"/>
              <a:t>27/11/2019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2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PRODUIT SCALAIRE</a:t>
            </a:r>
            <a:r>
              <a:rPr lang="fr-FR" sz="66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0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6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Activités mentales et </a:t>
            </a:r>
            <a:r>
              <a:rPr lang="fr-F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automatismes en classe de première </a:t>
            </a: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IREM de </a:t>
            </a:r>
            <a:r>
              <a:rPr lang="fr-F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Clermont-Ferrand</a:t>
            </a:r>
            <a:endParaRPr lang="fr-F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54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0070C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  <a:endParaRPr lang="fr-FR" sz="5400" b="1" dirty="0">
              <a:solidFill>
                <a:srgbClr val="0070C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412776"/>
                <a:ext cx="9144000" cy="544522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1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4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fr-FR" sz="4000" i="1"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40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fr-FR" sz="4000" i="1">
                                    <a:latin typeface="Cambria Math"/>
                                  </a:rPr>
                                  <m:t>𝑢</m:t>
                                </m:r>
                              </m:e>
                            </m:acc>
                            <m:r>
                              <a:rPr lang="fr-FR" sz="4000" i="1">
                                <a:latin typeface="Cambria Math"/>
                              </a:rPr>
                              <m:t>+</m:t>
                            </m:r>
                            <m:acc>
                              <m:accPr>
                                <m:chr m:val="⃗"/>
                                <m:ctrlPr>
                                  <a:rPr lang="fr-FR" sz="40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fr-FR" sz="4000" i="1"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fr-FR" sz="4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fr-FR" sz="4000" i="1"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40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fr-FR" sz="4000" i="1">
                                    <a:latin typeface="Cambria Math"/>
                                  </a:rPr>
                                  <m:t>𝑢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fr-FR" sz="4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0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sz="40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fr-FR" sz="4000" i="1"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40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fr-FR" sz="4000" i="1"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fr-FR" sz="40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000" i="1">
                        <a:latin typeface="Cambria Math"/>
                      </a:rPr>
                      <m:t>+2</m:t>
                    </m:r>
                    <m:acc>
                      <m:accPr>
                        <m:chr m:val="⃗"/>
                        <m:ctrlPr>
                          <a:rPr lang="fr-FR" sz="40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0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0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0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4000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4000" b="1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endParaRPr lang="fr-FR" sz="4000" b="1" dirty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4000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ABCD est un parallélogramme.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4000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sait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00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4000">
                        <a:solidFill>
                          <a:srgbClr val="0070C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0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AD</m:t>
                        </m:r>
                      </m:e>
                    </m:acc>
                    <m:r>
                      <a:rPr lang="fr-FR" sz="4000" b="0" i="0" smtClean="0">
                        <a:solidFill>
                          <a:srgbClr val="0070C0"/>
                        </a:solidFill>
                        <a:latin typeface="Cambria Math"/>
                        <a:ea typeface="Cambria Math" panose="02040503050406030204" pitchFamily="18" charset="0"/>
                      </a:rPr>
                      <m:t>=6.</m:t>
                    </m:r>
                  </m:oMath>
                </a14:m>
                <a:r>
                  <a:rPr lang="fr-FR" sz="28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</a:t>
                </a:r>
                <a:r>
                  <a:rPr lang="fr-FR" sz="54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</a:t>
                </a:r>
              </a:p>
              <a:p>
                <a:pPr marL="0" indent="0" algn="ctr">
                  <a:buNone/>
                </a:pPr>
                <a:r>
                  <a:rPr lang="fr-FR" sz="4000" b="1" dirty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</a:t>
                </a:r>
                <a:r>
                  <a:rPr lang="fr-FR" sz="4000" b="1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000" b="1" i="1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4000" b="1" i="0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𝐀𝐁</m:t>
                        </m:r>
                      </m:e>
                    </m:acc>
                    <m:r>
                      <a:rPr lang="fr-FR" sz="4000" b="1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000" b="1" i="1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4000" b="1" i="0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𝐁𝐂</m:t>
                        </m:r>
                      </m:e>
                    </m:acc>
                    <m:r>
                      <a:rPr lang="fr-FR" sz="4000" b="1" i="0" smtClean="0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= ?</m:t>
                    </m:r>
                  </m:oMath>
                </a14:m>
                <a:endParaRPr lang="fr-FR" sz="40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b="1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      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fr-FR" sz="4000" b="1" i="1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sSupPr>
                      <m:e>
                        <m:r>
                          <a:rPr lang="fr-FR" sz="4000" b="1" i="0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𝐀𝐂</m:t>
                        </m:r>
                      </m:e>
                      <m:sup>
                        <m:r>
                          <a:rPr lang="fr-FR" sz="4000" b="1" i="0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fr-FR" sz="4000" b="1" i="0" smtClean="0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= ?</m:t>
                    </m:r>
                  </m:oMath>
                </a14:m>
                <a:endParaRPr lang="fr-FR" sz="40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b="1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           </a:t>
                </a:r>
                <a14:m>
                  <m:oMath xmlns:m="http://schemas.openxmlformats.org/officeDocument/2006/math">
                    <m:r>
                      <a:rPr lang="fr-FR" sz="4000" b="1" i="0" smtClean="0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𝐀𝐂</m:t>
                    </m:r>
                    <m:r>
                      <a:rPr lang="fr-FR" sz="4000" b="1" i="0" smtClean="0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=</m:t>
                    </m:r>
                    <m:r>
                      <a:rPr lang="fr-FR" sz="4000" b="1" i="1" smtClean="0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 ?</m:t>
                    </m:r>
                  </m:oMath>
                </a14:m>
                <a:endParaRPr lang="fr-FR" sz="40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412776"/>
                <a:ext cx="9144000" cy="544522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 10"/>
          <p:cNvPicPr/>
          <p:nvPr/>
        </p:nvPicPr>
        <p:blipFill>
          <a:blip r:embed="rId3"/>
          <a:stretch>
            <a:fillRect/>
          </a:stretch>
        </p:blipFill>
        <p:spPr>
          <a:xfrm>
            <a:off x="144791" y="3810714"/>
            <a:ext cx="4859257" cy="257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1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à coins arrondis 4"/>
              <p:cNvSpPr/>
              <p:nvPr/>
            </p:nvSpPr>
            <p:spPr>
              <a:xfrm>
                <a:off x="107504" y="332656"/>
                <a:ext cx="8928992" cy="619268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fr-FR" sz="6000" b="1" dirty="0" smtClean="0">
                    <a:solidFill>
                      <a:srgbClr val="FF0000"/>
                    </a:solidFill>
                    <a:latin typeface="Georgia" panose="02040502050405020303" pitchFamily="18" charset="0"/>
                  </a:rPr>
                  <a:t>Formule d’Al -Kashi</a:t>
                </a:r>
                <a:endParaRPr lang="fr-FR" sz="36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r>
                  <a:rPr lang="fr-FR" sz="4000" dirty="0" smtClean="0">
                    <a:solidFill>
                      <a:schemeClr val="tx1"/>
                    </a:solidFill>
                    <a:latin typeface="Cambria" panose="02040503050406030204" pitchFamily="18" charset="0"/>
                  </a:rPr>
                  <a:t>(mathématicien et astronome né en Iran au XIVème siècle)</a:t>
                </a:r>
              </a:p>
              <a:p>
                <a:pPr algn="ctr"/>
                <a:endParaRPr lang="fr-FR" sz="20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4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a</m:t>
                          </m:r>
                        </m:e>
                        <m:sup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4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fr-FR" sz="4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4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c</m:t>
                          </m:r>
                        </m:e>
                        <m:sup>
                          <m:r>
                            <a:rPr lang="fr-FR" sz="4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bc</m:t>
                      </m:r>
                      <m:r>
                        <a:rPr lang="fr-FR" sz="4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cos</m:t>
                      </m:r>
                      <m:r>
                        <a:rPr lang="fr-FR" sz="40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0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A</m:t>
                          </m:r>
                        </m:e>
                      </m:acc>
                    </m:oMath>
                  </m:oMathPara>
                </a14:m>
                <a:endParaRPr lang="fr-FR" sz="40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Rectangle à coins arrondis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332656"/>
                <a:ext cx="8928992" cy="6192688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 descr="C:\Users\auderi\AppData\Local\Temp\geogebra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3789040"/>
            <a:ext cx="4320481" cy="23956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526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  <a:endParaRPr lang="fr-FR" sz="5400" b="1" dirty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307802"/>
                <a:ext cx="9144000" cy="555019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5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6300" b="0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6300" b="0" i="0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fr-FR" sz="6300" b="0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60°= ?</m:t>
                          </m:r>
                        </m:e>
                      </m:func>
                    </m:oMath>
                  </m:oMathPara>
                </a14:m>
                <a:endParaRPr lang="fr-FR" sz="63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9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63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63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AC</m:t>
                          </m:r>
                        </m:e>
                        <m:sup>
                          <m:r>
                            <a:rPr lang="fr-FR" sz="63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63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fr-FR" sz="63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9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7700" b="1" dirty="0" smtClean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AC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07802"/>
                <a:ext cx="9144000" cy="5550197"/>
              </a:xfrm>
              <a:prstGeom prst="rect">
                <a:avLst/>
              </a:prstGeom>
              <a:blipFill rotWithShape="1">
                <a:blip r:embed="rId2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/>
          <p:cNvPicPr/>
          <p:nvPr/>
        </p:nvPicPr>
        <p:blipFill>
          <a:blip r:embed="rId3"/>
          <a:stretch>
            <a:fillRect/>
          </a:stretch>
        </p:blipFill>
        <p:spPr>
          <a:xfrm>
            <a:off x="1781680" y="1196752"/>
            <a:ext cx="558064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36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  <a:endParaRPr lang="fr-FR" sz="5400" b="1" dirty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307802"/>
                <a:ext cx="9144000" cy="555019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5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5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54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BC</m:t>
                          </m:r>
                        </m:e>
                        <m:sup>
                          <m:r>
                            <a:rPr lang="fr-FR" sz="54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4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5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54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AB</m:t>
                          </m:r>
                        </m:e>
                        <m:sup>
                          <m:r>
                            <a:rPr lang="fr-FR" sz="54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4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sz="5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54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AC</m:t>
                          </m:r>
                        </m:e>
                        <m:sup>
                          <m:r>
                            <a:rPr lang="fr-FR" sz="54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4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54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AB</m:t>
                      </m:r>
                      <m:r>
                        <a:rPr lang="fr-FR" sz="54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AC</m:t>
                      </m:r>
                      <m:r>
                        <a:rPr lang="fr-FR" sz="54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sz="54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cos</m:t>
                      </m:r>
                      <m:r>
                        <a:rPr lang="fr-FR" sz="54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fr-FR" sz="54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54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</m:e>
                      </m:acc>
                    </m:oMath>
                  </m:oMathPara>
                </a14:m>
                <a:endParaRPr lang="fr-FR" sz="54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9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11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7700" b="1" i="1" smtClean="0">
                            <a:solidFill>
                              <a:srgbClr val="008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7700" b="1" i="0" smtClean="0">
                            <a:solidFill>
                              <a:srgbClr val="008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lang="fr-FR" sz="7700" b="1" dirty="0" smtClean="0">
                    <a:solidFill>
                      <a:srgbClr val="008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est-il aigu, droit ou obtus?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07802"/>
                <a:ext cx="9144000" cy="5550197"/>
              </a:xfrm>
              <a:prstGeom prst="rect">
                <a:avLst/>
              </a:prstGeom>
              <a:blipFill rotWithShape="1">
                <a:blip r:embed="rId2"/>
                <a:stretch>
                  <a:fillRect r="-24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799672" y="1124744"/>
            <a:ext cx="5544656" cy="2497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63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à coins arrondis 4"/>
              <p:cNvSpPr/>
              <p:nvPr/>
            </p:nvSpPr>
            <p:spPr>
              <a:xfrm>
                <a:off x="107504" y="404664"/>
                <a:ext cx="8928992" cy="619268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fr-FR" sz="5400" b="1" dirty="0" smtClean="0">
                  <a:solidFill>
                    <a:srgbClr val="FF0000"/>
                  </a:solidFill>
                  <a:latin typeface="Georgia" panose="02040502050405020303" pitchFamily="18" charset="0"/>
                </a:endParaRPr>
              </a:p>
              <a:p>
                <a:pPr algn="ctr"/>
                <a:endParaRPr lang="fr-FR" sz="5400" b="1" dirty="0" smtClean="0">
                  <a:solidFill>
                    <a:srgbClr val="FF0000"/>
                  </a:solidFill>
                  <a:latin typeface="Georgia" panose="02040502050405020303" pitchFamily="18" charset="0"/>
                </a:endParaRPr>
              </a:p>
              <a:p>
                <a:pPr algn="ctr"/>
                <a:r>
                  <a:rPr lang="fr-FR" sz="5400" b="1" dirty="0" smtClean="0">
                    <a:solidFill>
                      <a:srgbClr val="FF0000"/>
                    </a:solidFill>
                    <a:latin typeface="Georgia" panose="02040502050405020303" pitchFamily="18" charset="0"/>
                  </a:rPr>
                  <a:t>Ensemble des points M tels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5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𝐌𝐀</m:t>
                        </m:r>
                      </m:e>
                    </m:acc>
                    <m:r>
                      <a:rPr lang="fr-FR" sz="54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4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fr-FR" sz="5400" b="1" i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𝐌𝐁</m:t>
                        </m:r>
                      </m:e>
                    </m:acc>
                    <m:r>
                      <a:rPr lang="fr-FR" sz="5400" b="1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fr-FR" sz="5400" b="1" i="1" smtClean="0">
                        <a:solidFill>
                          <a:srgbClr val="FF0000"/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fr-FR" sz="5400" b="1" dirty="0" smtClean="0">
                    <a:solidFill>
                      <a:srgbClr val="FF0000"/>
                    </a:solidFill>
                    <a:latin typeface="Georgia" panose="02040502050405020303" pitchFamily="18" charset="0"/>
                  </a:rPr>
                  <a:t> </a:t>
                </a:r>
                <a:endParaRPr lang="fr-FR" sz="5400" b="1" dirty="0">
                  <a:solidFill>
                    <a:srgbClr val="FF0000"/>
                  </a:solidFill>
                  <a:latin typeface="Georgia" panose="02040502050405020303" pitchFamily="18" charset="0"/>
                </a:endParaRPr>
              </a:p>
              <a:p>
                <a:endParaRPr lang="fr-FR" sz="4000" dirty="0" smtClean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endParaRPr lang="fr-FR" sz="4000" dirty="0" smtClean="0">
                  <a:solidFill>
                    <a:schemeClr val="tx1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r>
                  <a:rPr lang="fr-FR" sz="4000" dirty="0" smtClean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C’est le cercle de</a:t>
                </a:r>
              </a:p>
              <a:p>
                <a:r>
                  <a:rPr lang="fr-FR" sz="4000" dirty="0" smtClean="0">
                    <a:solidFill>
                      <a:schemeClr val="tx1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diamètre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400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d>
                  </m:oMath>
                </a14:m>
                <a:endParaRPr lang="fr-FR" sz="40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Rectangle à coins arrondis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404664"/>
                <a:ext cx="8928992" cy="6192688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/>
          <p:nvPr/>
        </p:nvPicPr>
        <p:blipFill>
          <a:blip r:embed="rId3"/>
          <a:stretch>
            <a:fillRect/>
          </a:stretch>
        </p:blipFill>
        <p:spPr>
          <a:xfrm>
            <a:off x="4283968" y="2636912"/>
            <a:ext cx="4176504" cy="372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8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  <a:endParaRPr lang="fr-FR" sz="5400" b="1" dirty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lvl="1" indent="0" algn="ctr">
                  <a:buNone/>
                </a:pPr>
                <a:r>
                  <a:rPr lang="fr-FR" sz="6400" b="1" dirty="0" smtClean="0">
                    <a:solidFill>
                      <a:srgbClr val="00B050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Une seule réponse est exacte.</a:t>
                </a:r>
              </a:p>
              <a:p>
                <a:pPr marL="514350" lvl="1" indent="0">
                  <a:buNone/>
                </a:pPr>
                <a:endParaRPr lang="fr-FR" sz="3200" b="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14300" indent="0" algn="ctr">
                  <a:buNone/>
                </a:pPr>
                <a:r>
                  <a:rPr lang="fr-FR" sz="51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L’ensemble des points M tels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1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1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ME</m:t>
                        </m:r>
                      </m:e>
                    </m:acc>
                    <m:r>
                      <a:rPr lang="fr-FR" sz="510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1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1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MF</m:t>
                        </m:r>
                      </m:e>
                    </m:acc>
                    <m:r>
                      <a:rPr lang="fr-FR" sz="5100" b="0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51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:</a:t>
                </a:r>
              </a:p>
              <a:p>
                <a:pPr marL="514350" lvl="1" indent="0">
                  <a:buNone/>
                </a:pPr>
                <a:endParaRPr lang="fr-FR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6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Réduit aux points E et F</a:t>
                </a: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6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de centre E passant par F</a:t>
                </a: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6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de diamètre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64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64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EF</m:t>
                        </m:r>
                      </m:e>
                    </m:d>
                  </m:oMath>
                </a14:m>
                <a:endParaRPr lang="fr-FR" sz="6400" b="0" dirty="0" smtClean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286000" lvl="5" indent="0">
                  <a:buNone/>
                </a:pPr>
                <a:endParaRPr lang="fr-FR" sz="5200" b="0" dirty="0" smtClean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4556" r="-9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4903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300192" y="188640"/>
            <a:ext cx="1584176" cy="1512168"/>
          </a:xfrm>
          <a:prstGeom prst="rect">
            <a:avLst/>
          </a:prstGeom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  <a:endParaRPr lang="fr-FR" sz="5400" b="1" dirty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lvl="1" indent="0" algn="ctr">
                  <a:buNone/>
                </a:pPr>
                <a:r>
                  <a:rPr lang="fr-FR" sz="8400" b="1" dirty="0" smtClean="0">
                    <a:solidFill>
                      <a:srgbClr val="00B050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Une seule réponse est exacte.</a:t>
                </a:r>
              </a:p>
              <a:p>
                <a:pPr marL="114300" indent="0">
                  <a:buNone/>
                </a:pPr>
                <a:r>
                  <a:rPr lang="fr-FR" sz="3600" b="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114300" indent="0">
                  <a:buNone/>
                </a:pPr>
                <a:r>
                  <a:rPr lang="fr-FR" sz="6700" b="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ABCD est un carré.</a:t>
                </a:r>
              </a:p>
              <a:p>
                <a:pPr marL="114300" indent="0" algn="ctr">
                  <a:buNone/>
                </a:pPr>
                <a:r>
                  <a:rPr lang="fr-FR" sz="67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L’ensemble des points M tels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7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67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MA</m:t>
                        </m:r>
                      </m:e>
                    </m:acc>
                    <m:r>
                      <a:rPr lang="fr-FR" sz="670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67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67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MC</m:t>
                        </m:r>
                      </m:e>
                    </m:acc>
                    <m:r>
                      <a:rPr lang="fr-FR" sz="6700" b="0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67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:</a:t>
                </a:r>
              </a:p>
              <a:p>
                <a:pPr marL="514350" lvl="1" indent="0">
                  <a:buNone/>
                </a:pPr>
                <a:endParaRPr lang="fr-FR" sz="36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8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circonscrit au carré ABCD</a:t>
                </a: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8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perpendiculaire en A à (AC)</a:t>
                </a: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8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Réduit aux points A et C</a:t>
                </a:r>
                <a:endParaRPr lang="fr-FR" sz="8400" b="0" dirty="0" smtClean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3"/>
                <a:stretch>
                  <a:fillRect t="-4556" r="-11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734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210830" y="77473"/>
            <a:ext cx="3888472" cy="1537330"/>
          </a:xfrm>
          <a:prstGeom prst="rect">
            <a:avLst/>
          </a:prstGeom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  <a:endParaRPr lang="fr-FR" sz="5400" b="1" dirty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lvl="1" indent="0" algn="ctr">
                  <a:buNone/>
                </a:pPr>
                <a:r>
                  <a:rPr lang="fr-FR" sz="8400" b="1" dirty="0" smtClean="0">
                    <a:solidFill>
                      <a:srgbClr val="00B050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Une seule réponse est exacte.</a:t>
                </a:r>
              </a:p>
              <a:p>
                <a:pPr marL="114300" indent="0">
                  <a:buNone/>
                </a:pPr>
                <a:r>
                  <a:rPr lang="fr-FR" sz="3600" b="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114300" indent="0">
                  <a:buNone/>
                </a:pPr>
                <a:r>
                  <a:rPr lang="fr-FR" sz="6300" b="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ABC est un triangle</a:t>
                </a:r>
              </a:p>
              <a:p>
                <a:pPr marL="114300" indent="0">
                  <a:buNone/>
                </a:pPr>
                <a14:m>
                  <m:oMath xmlns:m="http://schemas.openxmlformats.org/officeDocument/2006/math">
                    <m:r>
                      <a:rPr lang="fr-FR" sz="63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63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63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63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63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l’ensemble des points M tels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3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630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MA</m:t>
                        </m:r>
                      </m:e>
                    </m:acc>
                    <m:r>
                      <a:rPr lang="fr-FR" sz="630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63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6300" i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</m:t>
                        </m:r>
                        <m:r>
                          <m:rPr>
                            <m:sty m:val="p"/>
                          </m:rPr>
                          <a:rPr lang="fr-FR" sz="63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fr-FR" sz="6300" i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6300" b="0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6300" b="0" i="0" dirty="0" smtClean="0">
                  <a:solidFill>
                    <a:srgbClr val="FF0000"/>
                  </a:solidFill>
                  <a:latin typeface="Cambria Math"/>
                  <a:ea typeface="Cambria Math" panose="02040503050406030204" pitchFamily="18" charset="0"/>
                </a:endParaRPr>
              </a:p>
              <a:p>
                <a:pPr marL="114300" indent="0">
                  <a:buNone/>
                </a:pPr>
                <a14:m>
                  <m:oMath xmlns:m="http://schemas.openxmlformats.org/officeDocument/2006/math">
                    <m:r>
                      <a:rPr lang="fr-FR" sz="6300" b="0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63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63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63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63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l’ensemble des points M tels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3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63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MA</m:t>
                        </m:r>
                      </m:e>
                    </m:acc>
                    <m:r>
                      <a:rPr lang="fr-FR" sz="630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63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63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MC</m:t>
                        </m:r>
                      </m:e>
                    </m:acc>
                    <m:r>
                      <a:rPr lang="fr-FR" sz="6300" b="0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63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lvl="1" indent="0">
                  <a:buNone/>
                </a:pPr>
                <a:endParaRPr lang="fr-FR" sz="36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lvl="1" indent="0">
                  <a:buNone/>
                </a:pPr>
                <a:r>
                  <a:rPr lang="fr-FR" sz="76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a)</a:t>
                </a:r>
                <a:r>
                  <a:rPr lang="fr-FR" sz="7600" dirty="0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76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7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7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76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76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7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76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76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n’ont aucun point commun</a:t>
                </a:r>
              </a:p>
              <a:p>
                <a:pPr marL="514350" lvl="1" indent="0">
                  <a:buNone/>
                </a:pPr>
                <a:r>
                  <a:rPr lang="fr-FR" sz="76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76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7600" b="0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76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ont un seul point commun</a:t>
                </a:r>
              </a:p>
              <a:p>
                <a:pPr marL="514350" lvl="1" indent="0">
                  <a:buNone/>
                </a:pPr>
                <a:r>
                  <a:rPr lang="fr-FR" sz="76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c) Le point H, pied de la hauteur issue de A  	 est commun 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76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76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sz="76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885950" lvl="1" indent="-1371600">
                  <a:buAutoNum type="alphaLcParenR"/>
                </a:pPr>
                <a:endParaRPr lang="fr-FR" sz="84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3"/>
                <a:stretch>
                  <a:fillRect t="-4556" r="-24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0909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6000" b="1" cap="small" smtClean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0070C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  <a:endParaRPr lang="fr-FR" sz="5400" b="1" dirty="0">
              <a:solidFill>
                <a:srgbClr val="0070C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8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sont deux vecteurs tels que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i="1">
                        <a:latin typeface="Cambria Math"/>
                      </a:rPr>
                      <m:t>=12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,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800" i="1">
                        <a:latin typeface="Cambria Math"/>
                      </a:rPr>
                      <m:t>=3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i="1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4800" i="1">
                        <a:latin typeface="Cambria Math"/>
                      </a:rPr>
                      <m:t>=5.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300" dirty="0" smtClean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6500" b="1" dirty="0" smtClean="0">
                    <a:solidFill>
                      <a:srgbClr val="0070C0"/>
                    </a:solidFill>
                    <a:ea typeface="Cambria" panose="02040503050406030204" pitchFamily="18" charset="0"/>
                  </a:rPr>
                  <a:t>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5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65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𝒗</m:t>
                        </m:r>
                      </m:e>
                    </m:acc>
                    <m:r>
                      <a:rPr lang="fr-FR" sz="6500" b="1" i="1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65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65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fr-FR" sz="6500" b="1" i="1" smtClean="0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= ?</m:t>
                    </m:r>
                  </m:oMath>
                </a14:m>
                <a:endParaRPr lang="fr-FR" sz="65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5000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  </a:t>
                </a:r>
                <a:r>
                  <a:rPr lang="fr-FR" sz="5400" b="1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</a:t>
                </a:r>
                <a:endParaRPr lang="fr-FR" sz="5400" b="1" dirty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4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                </a:t>
                </a:r>
                <a:endParaRPr lang="fr-FR" sz="58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558836" y="4034115"/>
                <a:ext cx="3749468" cy="10510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000" b="1" i="1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6000" b="1" i="1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fr-FR" sz="6000" b="1" i="1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6000" b="1" i="1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6000" b="1" i="1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𝒗</m:t>
                        </m:r>
                      </m:e>
                    </m:acc>
                    <m:r>
                      <a:rPr lang="fr-FR" sz="6000" b="1" i="1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=</m:t>
                    </m:r>
                    <m:r>
                      <a:rPr lang="fr-FR" sz="6000" b="1" i="1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𝟏𝟐</m:t>
                    </m:r>
                  </m:oMath>
                </a14:m>
                <a:r>
                  <a:rPr lang="fr-FR" sz="6000" b="1" dirty="0" smtClean="0">
                    <a:solidFill>
                      <a:srgbClr val="0070C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</a:t>
                </a:r>
                <a:endParaRPr lang="fr-FR" sz="60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8836" y="4034115"/>
                <a:ext cx="3749468" cy="105106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619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 Propriétés et formules</a:t>
            </a:r>
            <a:endParaRPr lang="fr-FR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53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0070C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  <a:endParaRPr lang="fr-FR" sz="5400" b="1" dirty="0">
              <a:solidFill>
                <a:srgbClr val="0070C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1100" i="1" dirty="0" smtClean="0">
                  <a:latin typeface="Cambria Math"/>
                </a:endParaRPr>
              </a:p>
              <a:p>
                <a:pPr marL="0" indent="0" algn="ctr">
                  <a:lnSpc>
                    <a:spcPct val="110000"/>
                  </a:lnSpc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3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6300" i="1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63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3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6300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6300" dirty="0">
                    <a:latin typeface="Cambria" panose="02040503050406030204" pitchFamily="18" charset="0"/>
                  </a:rPr>
                  <a:t> sont deux vecteurs tels que :</a:t>
                </a:r>
              </a:p>
              <a:p>
                <a:pPr marL="0" indent="0" algn="ctr">
                  <a:lnSpc>
                    <a:spcPct val="110000"/>
                  </a:lnSpc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3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63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63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63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6300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6300" i="1">
                        <a:latin typeface="Cambria Math"/>
                      </a:rPr>
                      <m:t>=12</m:t>
                    </m:r>
                  </m:oMath>
                </a14:m>
                <a:r>
                  <a:rPr lang="fr-FR" sz="6300" dirty="0">
                    <a:latin typeface="Cambria" panose="02040503050406030204" pitchFamily="18" charset="0"/>
                  </a:rPr>
                  <a:t> ,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63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63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63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6300" i="1">
                        <a:latin typeface="Cambria Math"/>
                      </a:rPr>
                      <m:t>=3</m:t>
                    </m:r>
                  </m:oMath>
                </a14:m>
                <a:r>
                  <a:rPr lang="fr-FR" sz="63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63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63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6300" i="1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6300" i="1">
                        <a:latin typeface="Cambria Math"/>
                      </a:rPr>
                      <m:t>=5.</m:t>
                    </m:r>
                  </m:oMath>
                </a14:m>
                <a:endParaRPr lang="fr-FR" sz="63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5700" dirty="0" smtClean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8600" b="1" dirty="0">
                    <a:solidFill>
                      <a:srgbClr val="0070C0"/>
                    </a:solidFill>
                    <a:ea typeface="Cambria" panose="02040503050406030204" pitchFamily="18" charset="0"/>
                  </a:rPr>
                  <a:t> </a:t>
                </a:r>
                <a:r>
                  <a:rPr lang="fr-FR" sz="8600" b="1" dirty="0" smtClean="0">
                    <a:solidFill>
                      <a:srgbClr val="0070C0"/>
                    </a:solidFill>
                    <a:ea typeface="Cambria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8600" b="1" i="1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8600" b="1" i="1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fr-FR" sz="8600" b="1" i="1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fr-FR" sz="8600" b="1" i="1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8600" b="1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86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fr-FR" sz="86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𝟒</m:t>
                            </m:r>
                          </m:den>
                        </m:f>
                        <m:acc>
                          <m:accPr>
                            <m:chr m:val="⃗"/>
                            <m:ctrlPr>
                              <a:rPr lang="fr-FR" sz="8600" b="1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8600" b="1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𝒗</m:t>
                            </m:r>
                          </m:e>
                        </m:acc>
                      </m:e>
                    </m:d>
                    <m:r>
                      <a:rPr lang="fr-FR" sz="8600" b="1" i="1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= ?</m:t>
                    </m:r>
                  </m:oMath>
                </a14:m>
                <a:endParaRPr lang="fr-FR" sz="86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5000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  </a:t>
                </a:r>
                <a:r>
                  <a:rPr lang="fr-FR" sz="5400" b="1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</a:t>
                </a:r>
                <a:endParaRPr lang="fr-FR" sz="5400" b="1" dirty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4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              </a:t>
                </a:r>
                <a:endParaRPr lang="fr-FR" sz="58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427984" y="3933056"/>
                <a:ext cx="4032448" cy="14401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5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5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fr-FR" sz="5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𝟒</m:t>
                          </m:r>
                        </m:den>
                      </m:f>
                      <m:acc>
                        <m:accPr>
                          <m:chr m:val="⃗"/>
                          <m:ctrlPr>
                            <a:rPr lang="fr-FR" sz="5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54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𝒖</m:t>
                          </m:r>
                        </m:e>
                      </m:acc>
                      <m:r>
                        <a:rPr lang="fr-FR" sz="5400" b="1" i="1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54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54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𝒗</m:t>
                          </m:r>
                        </m:e>
                      </m:acc>
                      <m:r>
                        <a:rPr lang="fr-FR" sz="5400" b="1" i="1" smtClean="0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=</m:t>
                      </m:r>
                      <m:r>
                        <a:rPr lang="fr-FR" sz="5400" b="1" i="1" smtClean="0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fr-FR" sz="54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3933056"/>
                <a:ext cx="4032448" cy="1440160"/>
              </a:xfrm>
              <a:prstGeom prst="rect">
                <a:avLst/>
              </a:prstGeom>
              <a:blipFill rotWithShape="1">
                <a:blip r:embed="rId3"/>
                <a:stretch>
                  <a:fillRect b="-381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129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0070C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  <a:endParaRPr lang="fr-FR" sz="5400" b="1" dirty="0">
              <a:solidFill>
                <a:srgbClr val="0070C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2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sont deux vecteurs tels que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i="1">
                        <a:latin typeface="Cambria Math"/>
                      </a:rPr>
                      <m:t>=12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,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800" i="1">
                        <a:latin typeface="Cambria Math"/>
                      </a:rPr>
                      <m:t>=3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i="1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4800" i="1">
                        <a:latin typeface="Cambria Math"/>
                      </a:rPr>
                      <m:t>=5.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6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5800" b="1" dirty="0" smtClean="0">
                    <a:solidFill>
                      <a:srgbClr val="0070C0"/>
                    </a:solidFill>
                    <a:ea typeface="Cambria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5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fPr>
                      <m:num>
                        <m:r>
                          <a:rPr lang="fr-FR" sz="5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fr-FR" sz="5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𝟑</m:t>
                        </m:r>
                      </m:den>
                    </m:f>
                    <m:acc>
                      <m:accPr>
                        <m:chr m:val="⃗"/>
                        <m:ctrlPr>
                          <a:rPr lang="fr-FR" sz="5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5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fr-FR" sz="5800" b="1" i="1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∙</m:t>
                    </m:r>
                    <m:d>
                      <m:dPr>
                        <m:ctrlPr>
                          <a:rPr lang="fr-FR" sz="5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fr-FR" sz="5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−</m:t>
                        </m:r>
                        <m:r>
                          <a:rPr lang="fr-FR" sz="58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𝟐</m:t>
                        </m:r>
                        <m:acc>
                          <m:accPr>
                            <m:chr m:val="⃗"/>
                            <m:ctrlPr>
                              <a:rPr lang="fr-FR" sz="5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58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𝒗</m:t>
                            </m:r>
                          </m:e>
                        </m:acc>
                      </m:e>
                    </m:d>
                    <m:r>
                      <a:rPr lang="fr-FR" sz="5800" b="1" i="1" smtClean="0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= ?</m:t>
                    </m:r>
                  </m:oMath>
                </a14:m>
                <a:endParaRPr lang="fr-FR" sz="58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000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</a:t>
                </a:r>
                <a:r>
                  <a:rPr lang="fr-FR" sz="54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</a:t>
                </a:r>
                <a:endParaRPr lang="fr-FR" sz="58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499992" y="3933056"/>
                <a:ext cx="4464496" cy="14898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5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5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−</m:t>
                          </m:r>
                          <m:r>
                            <a:rPr lang="fr-FR" sz="5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fr-FR" sz="5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𝟑</m:t>
                          </m:r>
                        </m:den>
                      </m:f>
                      <m:acc>
                        <m:accPr>
                          <m:chr m:val="⃗"/>
                          <m:ctrlPr>
                            <a:rPr lang="fr-FR" sz="5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54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𝒖</m:t>
                          </m:r>
                        </m:e>
                      </m:acc>
                      <m:r>
                        <a:rPr lang="fr-FR" sz="5400" b="1" i="1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54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5400" b="1" i="1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𝒗</m:t>
                          </m:r>
                        </m:e>
                      </m:acc>
                      <m:r>
                        <a:rPr lang="fr-FR" sz="5400" b="1" i="1" smtClean="0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=−</m:t>
                      </m:r>
                      <m:r>
                        <a:rPr lang="fr-FR" sz="5400" b="1" i="1" smtClean="0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𝟖</m:t>
                      </m:r>
                    </m:oMath>
                  </m:oMathPara>
                </a14:m>
                <a:endParaRPr lang="fr-FR" sz="54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3933056"/>
                <a:ext cx="4464496" cy="1489856"/>
              </a:xfrm>
              <a:prstGeom prst="rect">
                <a:avLst/>
              </a:prstGeom>
              <a:blipFill rotWithShape="1">
                <a:blip r:embed="rId3"/>
                <a:stretch>
                  <a:fillRect b="-204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314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0070C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  <a:endParaRPr lang="fr-FR" sz="5400" b="1" dirty="0">
              <a:solidFill>
                <a:srgbClr val="0070C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8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5200" i="1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52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5200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5200" dirty="0">
                    <a:latin typeface="Cambria" panose="02040503050406030204" pitchFamily="18" charset="0"/>
                  </a:rPr>
                  <a:t> sont deux vecteurs tels que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52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52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2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5200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5200" i="1">
                        <a:latin typeface="Cambria Math"/>
                      </a:rPr>
                      <m:t>=12</m:t>
                    </m:r>
                  </m:oMath>
                </a14:m>
                <a:r>
                  <a:rPr lang="fr-FR" sz="5200" dirty="0">
                    <a:latin typeface="Cambria" panose="02040503050406030204" pitchFamily="18" charset="0"/>
                  </a:rPr>
                  <a:t> ,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52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52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52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5200" i="1">
                        <a:latin typeface="Cambria Math"/>
                      </a:rPr>
                      <m:t>=3</m:t>
                    </m:r>
                  </m:oMath>
                </a14:m>
                <a:r>
                  <a:rPr lang="fr-FR" sz="52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52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52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5200" i="1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5200" i="1">
                        <a:latin typeface="Cambria Math"/>
                      </a:rPr>
                      <m:t>=5.</m:t>
                    </m:r>
                  </m:oMath>
                </a14:m>
                <a:endParaRPr lang="fr-FR" sz="5200" dirty="0">
                  <a:latin typeface="Cambria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6500" b="1" dirty="0">
                  <a:solidFill>
                    <a:srgbClr val="0070C0"/>
                  </a:solidFill>
                  <a:ea typeface="Cambria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6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6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𝒖</m:t>
                          </m:r>
                        </m:e>
                      </m:acc>
                      <m:r>
                        <a:rPr lang="fr-FR" sz="6400" b="1" i="1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fr-FR" sz="6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6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𝟐</m:t>
                          </m:r>
                          <m:acc>
                            <m:accPr>
                              <m:chr m:val="⃗"/>
                              <m:ctrlPr>
                                <a:rPr lang="fr-FR" sz="64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64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  <m:t>𝒖</m:t>
                              </m:r>
                            </m:e>
                          </m:acc>
                          <m:r>
                            <a:rPr lang="fr-FR" sz="64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fr-FR" sz="64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64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  <m:t>𝒗</m:t>
                              </m:r>
                            </m:e>
                          </m:acc>
                        </m:e>
                      </m:d>
                      <m:r>
                        <a:rPr lang="fr-FR" sz="6400" b="1" i="1" smtClean="0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fr-FR" sz="64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000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  </a:t>
                </a:r>
                <a:r>
                  <a:rPr lang="fr-FR" sz="5400" b="1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</a:t>
                </a:r>
                <a:endParaRPr lang="fr-FR" sz="5400" b="1" dirty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4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                </a:t>
                </a:r>
                <a:endParaRPr lang="fr-FR" sz="58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283968" y="4077072"/>
                <a:ext cx="4896544" cy="12018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fr-FR" sz="5400" b="1" i="0" smtClean="0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𝟐</m:t>
                    </m:r>
                    <m:sSup>
                      <m:sSupPr>
                        <m:ctrlPr>
                          <a:rPr lang="fr-FR" sz="54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fr-FR" sz="54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5400" b="1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𝒖</m:t>
                            </m:r>
                          </m:e>
                        </m:acc>
                      </m:e>
                      <m:sup>
                        <m:r>
                          <a:rPr lang="fr-FR" sz="54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fr-FR" sz="5400" b="1" i="1" smtClean="0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fr-FR" sz="5400" b="1" i="1" smtClean="0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1" i="1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𝒖</m:t>
                        </m:r>
                      </m:e>
                    </m:acc>
                    <m:r>
                      <a:rPr lang="fr-FR" sz="5400" b="1" i="1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400" b="1" i="1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5400" b="1" i="1">
                            <a:solidFill>
                              <a:srgbClr val="0070C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𝒗</m:t>
                        </m:r>
                      </m:e>
                    </m:acc>
                    <m:r>
                      <a:rPr lang="fr-FR" sz="5400" b="1" i="1" smtClean="0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=</m:t>
                    </m:r>
                    <m:r>
                      <a:rPr lang="fr-FR" sz="5400" b="1" i="1" smtClean="0">
                        <a:solidFill>
                          <a:srgbClr val="0070C0"/>
                        </a:solidFill>
                        <a:latin typeface="Cambria Math"/>
                        <a:ea typeface="Cambria" panose="02040503050406030204" pitchFamily="18" charset="0"/>
                      </a:rPr>
                      <m:t>𝟔</m:t>
                    </m:r>
                  </m:oMath>
                </a14:m>
                <a:r>
                  <a:rPr lang="fr-FR" sz="5400" b="1" dirty="0" smtClean="0">
                    <a:solidFill>
                      <a:srgbClr val="0070C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endParaRPr lang="fr-FR" sz="54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968" y="4077072"/>
                <a:ext cx="4896544" cy="120182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5347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0070C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  <a:endParaRPr lang="fr-FR" sz="5400" b="1" dirty="0">
              <a:solidFill>
                <a:srgbClr val="0070C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758120"/>
                <a:ext cx="9144000" cy="509987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1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4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fr-FR" sz="4600" i="1"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4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fr-FR" sz="4600" i="1">
                                    <a:latin typeface="Cambria Math"/>
                                  </a:rPr>
                                  <m:t>𝑢</m:t>
                                </m:r>
                              </m:e>
                            </m:acc>
                            <m:r>
                              <a:rPr lang="fr-FR" sz="4600" i="1">
                                <a:latin typeface="Cambria Math"/>
                              </a:rPr>
                              <m:t>+</m:t>
                            </m:r>
                            <m:acc>
                              <m:accPr>
                                <m:chr m:val="⃗"/>
                                <m:ctrlPr>
                                  <a:rPr lang="fr-FR" sz="4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fr-FR" sz="4600" i="1"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fr-FR" sz="4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6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fr-FR" sz="4600" i="1"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4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fr-FR" sz="4600" i="1">
                                    <a:latin typeface="Cambria Math"/>
                                  </a:rPr>
                                  <m:t>𝑢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fr-FR" sz="4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600" i="1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sz="4600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begChr m:val="‖"/>
                            <m:endChr m:val="‖"/>
                            <m:ctrlPr>
                              <a:rPr lang="fr-FR" sz="4600" i="1">
                                <a:latin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4600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fr-FR" sz="4600" i="1"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</m:d>
                      </m:e>
                      <m:sup>
                        <m:r>
                          <a:rPr lang="fr-FR" sz="46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600" i="1">
                        <a:latin typeface="Cambria Math"/>
                      </a:rPr>
                      <m:t>+2</m:t>
                    </m:r>
                    <m:acc>
                      <m:accPr>
                        <m:chr m:val="⃗"/>
                        <m:ctrlPr>
                          <a:rPr lang="fr-FR" sz="46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6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6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6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4600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4600" b="1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endParaRPr lang="fr-FR" sz="4600" b="1" dirty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4600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ABCD est un parallélogramme.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4600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sait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60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600" b="0" i="0" smtClean="0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4600">
                        <a:solidFill>
                          <a:srgbClr val="0070C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6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600" b="0" i="0" smtClean="0">
                            <a:solidFill>
                              <a:srgbClr val="0070C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AD</m:t>
                        </m:r>
                      </m:e>
                    </m:acc>
                    <m:r>
                      <a:rPr lang="fr-FR" sz="4600" b="0" i="0" smtClean="0">
                        <a:solidFill>
                          <a:srgbClr val="0070C0"/>
                        </a:solidFill>
                        <a:latin typeface="Cambria Math"/>
                        <a:ea typeface="Cambria Math" panose="02040503050406030204" pitchFamily="18" charset="0"/>
                      </a:rPr>
                      <m:t>=6.</m:t>
                    </m:r>
                  </m:oMath>
                </a14:m>
                <a:endParaRPr lang="fr-FR" sz="4600" b="0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8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r>
                  <a:rPr lang="fr-FR" sz="4600" b="1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600" b="1" i="1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4600" b="1" i="0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𝐀𝐁</m:t>
                        </m:r>
                      </m:e>
                    </m:acc>
                    <m:r>
                      <a:rPr lang="fr-FR" sz="4600" b="1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600" b="1" i="1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4600" b="1" i="0" smtClean="0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𝐁𝐂</m:t>
                        </m:r>
                      </m:e>
                    </m:acc>
                    <m:r>
                      <a:rPr lang="fr-FR" sz="4600" b="1" i="0" smtClean="0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= ?</m:t>
                    </m:r>
                  </m:oMath>
                </a14:m>
                <a:r>
                  <a:rPr lang="fr-FR" sz="5200" b="1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pPr marL="0" indent="0">
                  <a:spcBef>
                    <a:spcPts val="600"/>
                  </a:spcBef>
                  <a:buNone/>
                </a:pPr>
                <a:endParaRPr lang="fr-FR" sz="17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600" b="1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600" b="1" i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 </m:t>
                          </m:r>
                          <m:r>
                            <a:rPr lang="fr-FR" sz="4600" b="1" i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𝐀𝐂</m:t>
                          </m:r>
                        </m:e>
                        <m:sup>
                          <m:r>
                            <a:rPr lang="fr-FR" sz="4600" b="1" i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fr-FR" sz="4600" b="1" dirty="0" smtClean="0">
                  <a:solidFill>
                    <a:srgbClr val="00B050"/>
                  </a:solidFill>
                  <a:latin typeface="Cambria Math"/>
                  <a:ea typeface="Cambria" panose="02040503050406030204" pitchFamily="18" charset="0"/>
                </a:endParaRP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         =</m:t>
                      </m:r>
                      <m:sSup>
                        <m:sSupPr>
                          <m:ctrlPr>
                            <a:rPr lang="fr-FR" sz="4600" b="1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600" b="1" i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𝐀𝐁</m:t>
                          </m:r>
                        </m:e>
                        <m:sup>
                          <m:r>
                            <a:rPr lang="fr-FR" sz="4600" b="1" i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sz="4600" b="1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600" b="1" i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𝐁𝐂</m:t>
                          </m:r>
                        </m:e>
                        <m:sup>
                          <m:r>
                            <a:rPr lang="fr-FR" sz="4600" b="1" i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+</m:t>
                      </m:r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𝟐</m:t>
                      </m:r>
                      <m:acc>
                        <m:accPr>
                          <m:chr m:val="⃗"/>
                          <m:ctrlPr>
                            <a:rPr lang="fr-FR" sz="4600" b="1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4600" b="1" i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𝐀𝐁</m:t>
                          </m:r>
                        </m:e>
                      </m:acc>
                      <m:r>
                        <a:rPr lang="fr-FR" sz="4600" b="1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600" b="1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4600" b="1" i="0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𝐁𝐂</m:t>
                          </m:r>
                        </m:e>
                      </m:acc>
                    </m:oMath>
                  </m:oMathPara>
                </a14:m>
                <a:endParaRPr lang="fr-FR" sz="4600" b="1" dirty="0" smtClean="0">
                  <a:solidFill>
                    <a:srgbClr val="00B050"/>
                  </a:solidFill>
                  <a:latin typeface="Cambria Math"/>
                  <a:ea typeface="Cambria" panose="02040503050406030204" pitchFamily="18" charset="0"/>
                </a:endParaRPr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         =</m:t>
                      </m:r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𝟑𝟔</m:t>
                      </m:r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+</m:t>
                      </m:r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𝟏𝟔</m:t>
                      </m:r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+</m:t>
                      </m:r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𝟏𝟐</m:t>
                      </m:r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=</m:t>
                      </m:r>
                      <m:r>
                        <a:rPr lang="fr-FR" sz="4600" b="1" i="0" smtClean="0">
                          <a:solidFill>
                            <a:srgbClr val="00B05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𝟔𝟒</m:t>
                      </m:r>
                    </m:oMath>
                  </m:oMathPara>
                </a14:m>
                <a:endParaRPr lang="fr-FR" sz="46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1100" b="1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</a:t>
                </a:r>
                <a:r>
                  <a:rPr lang="fr-FR" sz="4000" b="1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       </a:t>
                </a:r>
                <a:endParaRPr lang="fr-FR" sz="40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758120"/>
                <a:ext cx="9144000" cy="509987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6660232" y="4077072"/>
                <a:ext cx="1800200" cy="1323439"/>
              </a:xfrm>
              <a:prstGeom prst="rect">
                <a:avLst/>
              </a:prstGeom>
              <a:solidFill>
                <a:srgbClr val="FFFFCC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1" i="0" smtClean="0">
                          <a:solidFill>
                            <a:srgbClr val="00B050"/>
                          </a:solidFill>
                          <a:latin typeface="Cambria Math"/>
                        </a:rPr>
                        <m:t>𝐃𝐨𝐧𝐜</m:t>
                      </m:r>
                    </m:oMath>
                  </m:oMathPara>
                </a14:m>
                <a:endParaRPr lang="fr-FR" sz="4000" b="1" i="0" dirty="0" smtClean="0">
                  <a:solidFill>
                    <a:srgbClr val="00B050"/>
                  </a:solidFill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1" i="0" smtClean="0">
                          <a:solidFill>
                            <a:srgbClr val="00B050"/>
                          </a:solidFill>
                          <a:latin typeface="Cambria Math"/>
                        </a:rPr>
                        <m:t>𝐀𝐂</m:t>
                      </m:r>
                      <m:r>
                        <a:rPr lang="fr-FR" sz="4000" b="1" i="0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4000" b="1" i="0" smtClean="0">
                          <a:solidFill>
                            <a:srgbClr val="00B050"/>
                          </a:solidFill>
                          <a:latin typeface="Cambria Math"/>
                        </a:rPr>
                        <m:t>𝟖</m:t>
                      </m:r>
                    </m:oMath>
                  </m:oMathPara>
                </a14:m>
                <a:endParaRPr lang="fr-FR" sz="40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4077072"/>
                <a:ext cx="1800200" cy="13234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Image 7"/>
          <p:cNvPicPr/>
          <p:nvPr/>
        </p:nvPicPr>
        <p:blipFill>
          <a:blip r:embed="rId4"/>
          <a:stretch>
            <a:fillRect/>
          </a:stretch>
        </p:blipFill>
        <p:spPr>
          <a:xfrm>
            <a:off x="5868144" y="44624"/>
            <a:ext cx="3024336" cy="17134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257783" y="3505892"/>
                <a:ext cx="2746265" cy="715196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>
                <a:spAutoFit/>
              </a:bodyPr>
              <a:lstStyle/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600" b="1" i="1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3600" b="1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𝐀𝐁</m:t>
                        </m:r>
                      </m:e>
                    </m:acc>
                    <m:r>
                      <a:rPr lang="fr-FR" sz="3600" b="1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3600" b="1" i="1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3600" b="1">
                            <a:solidFill>
                              <a:srgbClr val="00B05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𝐀𝐃</m:t>
                        </m:r>
                      </m:e>
                    </m:acc>
                    <m:r>
                      <a:rPr lang="fr-FR" sz="3600" b="1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=</m:t>
                    </m:r>
                    <m:r>
                      <a:rPr lang="fr-FR" sz="3600" b="1">
                        <a:solidFill>
                          <a:srgbClr val="00B050"/>
                        </a:solidFill>
                        <a:latin typeface="Cambria Math"/>
                        <a:ea typeface="Cambria" panose="02040503050406030204" pitchFamily="18" charset="0"/>
                      </a:rPr>
                      <m:t>𝟔</m:t>
                    </m:r>
                  </m:oMath>
                </a14:m>
                <a:r>
                  <a:rPr lang="fr-FR" sz="3600" b="1" dirty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7783" y="3505892"/>
                <a:ext cx="2746265" cy="71519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1331640" y="4127997"/>
                <a:ext cx="2736304" cy="885179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6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fr-FR" sz="3600" b="1" i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sz="3600" b="1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600" b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" panose="02040503050406030204" pitchFamily="18" charset="0"/>
                                    </a:rPr>
                                    <m:t>𝐀𝐁</m:t>
                                  </m:r>
                                </m:e>
                              </m:acc>
                              <m:r>
                                <a:rPr lang="fr-FR" sz="3600" b="1">
                                  <a:solidFill>
                                    <a:srgbClr val="00B05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3600" b="1" i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600" b="1">
                                      <a:solidFill>
                                        <a:srgbClr val="00B050"/>
                                      </a:solidFill>
                                      <a:latin typeface="Cambria Math"/>
                                      <a:ea typeface="Cambria" panose="02040503050406030204" pitchFamily="18" charset="0"/>
                                    </a:rPr>
                                    <m:t>𝐁𝐂</m:t>
                                  </m:r>
                                </m:e>
                              </m:acc>
                            </m:e>
                          </m:d>
                        </m:e>
                        <m:sup>
                          <m:r>
                            <a:rPr lang="fr-FR" sz="3600" b="1">
                              <a:solidFill>
                                <a:srgbClr val="00B05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1640" y="4127997"/>
                <a:ext cx="2736304" cy="88517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564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1781680" y="908720"/>
            <a:ext cx="5580640" cy="2376264"/>
          </a:xfrm>
          <a:prstGeom prst="rect">
            <a:avLst/>
          </a:prstGeom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  <a:endParaRPr lang="fr-FR" sz="5400" b="1" dirty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307802"/>
                <a:ext cx="9144000" cy="555019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9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fr-FR" sz="8000" b="0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8000" b="0" i="0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fr-FR" sz="8000" b="0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60°= ? </m:t>
                          </m:r>
                        </m:e>
                      </m:func>
                    </m:oMath>
                  </m:oMathPara>
                </a14:m>
                <a:endParaRPr lang="fr-FR" sz="73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64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7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70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𝐀𝐂</m:t>
                        </m:r>
                      </m:e>
                      <m:sup>
                        <m:r>
                          <a:rPr lang="fr-FR" sz="7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fr-FR" sz="70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fr-FR" sz="7000" b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?</a:t>
                </a:r>
                <a:endParaRPr lang="fr-FR" sz="70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17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9800" b="1" dirty="0" smtClean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AC = 7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07802"/>
                <a:ext cx="9144000" cy="5550197"/>
              </a:xfrm>
              <a:prstGeom prst="rect">
                <a:avLst/>
              </a:prstGeom>
              <a:blipFill rotWithShape="1">
                <a:blip r:embed="rId3"/>
                <a:stretch>
                  <a:fillRect b="-40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ZoneTexte 2"/>
          <p:cNvSpPr txBox="1"/>
          <p:nvPr/>
        </p:nvSpPr>
        <p:spPr>
          <a:xfrm>
            <a:off x="1835696" y="5013176"/>
            <a:ext cx="864096" cy="51334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1691680" y="4437112"/>
                <a:ext cx="7272808" cy="1359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4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8</m:t>
                          </m:r>
                        </m:e>
                        <m:sup>
                          <m:r>
                            <a:rPr lang="fr-FR" sz="4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i="1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sz="4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4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fr-FR" sz="4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400" i="1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44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×8×3×</m:t>
                      </m:r>
                      <m:f>
                        <m:fPr>
                          <m:ctrlPr>
                            <a:rPr lang="fr-FR" sz="4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400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sz="440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=49</m:t>
                      </m:r>
                    </m:oMath>
                  </m:oMathPara>
                </a14:m>
                <a:endParaRPr lang="fr-FR" sz="44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437112"/>
                <a:ext cx="7272808" cy="135998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5652120" y="3048336"/>
                <a:ext cx="792088" cy="153279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5000" i="1">
                              <a:solidFill>
                                <a:srgbClr val="008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5000" i="1">
                              <a:solidFill>
                                <a:srgbClr val="008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5000" i="1">
                              <a:solidFill>
                                <a:srgbClr val="008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sz="5000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3048336"/>
                <a:ext cx="792088" cy="153279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572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799672" y="764704"/>
            <a:ext cx="5544656" cy="2497119"/>
          </a:xfrm>
          <a:prstGeom prst="rect">
            <a:avLst/>
          </a:prstGeom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  <a:endParaRPr lang="fr-FR" sz="5400" b="1" dirty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307802"/>
                <a:ext cx="9144000" cy="555019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51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BC</m:t>
                          </m:r>
                        </m:e>
                        <m:sup>
                          <m: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51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AB</m:t>
                          </m:r>
                        </m:e>
                        <m:sup>
                          <m: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sz="51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AC</m:t>
                          </m:r>
                        </m:e>
                        <m:sup>
                          <m: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AB</m:t>
                      </m:r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AC</m:t>
                      </m:r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cos</m:t>
                      </m:r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⁡</m:t>
                      </m:r>
                      <m:acc>
                        <m:accPr>
                          <m:chr m:val="̂"/>
                          <m:ctrlPr>
                            <a:rPr lang="fr-FR" sz="51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</m:e>
                      </m:acc>
                    </m:oMath>
                  </m:oMathPara>
                </a14:m>
                <a:endParaRPr lang="fr-FR" sz="51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51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     8</m:t>
                          </m:r>
                        </m:e>
                        <m:sup>
                          <m: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FR" sz="51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sz="51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7</m:t>
                          </m:r>
                        </m:e>
                        <m:sup>
                          <m: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×3×7×</m:t>
                      </m:r>
                      <m:r>
                        <m:rPr>
                          <m:sty m:val="p"/>
                        </m:rP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cos</m:t>
                      </m:r>
                      <m:r>
                        <a:rPr lang="fr-FR" sz="5100" b="0" i="0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acc>
                        <m:accPr>
                          <m:chr m:val="̂"/>
                          <m:ctrlPr>
                            <a:rPr lang="fr-FR" sz="51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5100" b="0" i="0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A</m:t>
                          </m:r>
                        </m:e>
                      </m:acc>
                    </m:oMath>
                  </m:oMathPara>
                </a14:m>
                <a:endParaRPr lang="fr-FR" sz="51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5100" b="0" i="0" smtClean="0">
                          <a:solidFill>
                            <a:srgbClr val="00800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cos</m:t>
                      </m:r>
                      <m:acc>
                        <m:accPr>
                          <m:chr m:val="̂"/>
                          <m:ctrlPr>
                            <a:rPr lang="fr-FR" sz="5100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5100" b="0" i="0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fr-FR" sz="5100" b="0" i="0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A</m:t>
                          </m:r>
                        </m:e>
                      </m:acc>
                      <m:r>
                        <a:rPr lang="fr-FR" sz="5100" b="0" i="0" smtClean="0">
                          <a:solidFill>
                            <a:srgbClr val="00800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5100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5100" b="0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9+49−64</m:t>
                          </m:r>
                        </m:num>
                        <m:den>
                          <m:r>
                            <a:rPr lang="fr-FR" sz="5100" b="0" i="1" smtClean="0">
                              <a:solidFill>
                                <a:srgbClr val="00800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42</m:t>
                          </m:r>
                        </m:den>
                      </m:f>
                      <m:r>
                        <a:rPr lang="fr-FR" sz="5100" b="0" i="1" smtClean="0">
                          <a:solidFill>
                            <a:srgbClr val="00800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fr-FR" sz="51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7000" b="1" i="1" smtClean="0">
                            <a:solidFill>
                              <a:srgbClr val="008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7000" b="1" i="0" smtClean="0">
                            <a:solidFill>
                              <a:srgbClr val="008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lang="fr-FR" sz="7000" b="1" dirty="0" smtClean="0">
                    <a:solidFill>
                      <a:srgbClr val="008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obtus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07802"/>
                <a:ext cx="9144000" cy="555019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996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  <a:endParaRPr lang="fr-FR" sz="5400" b="1" dirty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6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lvl="1" indent="0" algn="ctr">
                  <a:buNone/>
                </a:pPr>
                <a:r>
                  <a:rPr lang="fr-FR" sz="6400" b="1" dirty="0" smtClean="0">
                    <a:solidFill>
                      <a:srgbClr val="00B050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Une seule réponse est exacte.</a:t>
                </a:r>
              </a:p>
              <a:p>
                <a:pPr marL="514350" lvl="1" indent="0">
                  <a:buNone/>
                </a:pPr>
                <a:endParaRPr lang="fr-FR" sz="3200" b="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14300" indent="0" algn="ctr">
                  <a:buNone/>
                </a:pPr>
                <a:r>
                  <a:rPr lang="fr-FR" sz="51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L’ensemble des points M tels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1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1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ME</m:t>
                        </m:r>
                      </m:e>
                    </m:acc>
                    <m:r>
                      <a:rPr lang="fr-FR" sz="510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1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1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MF</m:t>
                        </m:r>
                      </m:e>
                    </m:acc>
                    <m:r>
                      <a:rPr lang="fr-FR" sz="5100" b="0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51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:</a:t>
                </a:r>
              </a:p>
              <a:p>
                <a:pPr marL="514350" lvl="1" indent="0">
                  <a:buNone/>
                </a:pPr>
                <a:endParaRPr lang="fr-FR" sz="32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6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Réduit aux points E et F</a:t>
                </a: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6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de centre E passant par F</a:t>
                </a: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6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de diamètre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64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64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EF</m:t>
                        </m:r>
                      </m:e>
                    </m:d>
                  </m:oMath>
                </a14:m>
                <a:endParaRPr lang="fr-FR" sz="6400" b="0" dirty="0" smtClean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2286000" lvl="5" indent="0">
                  <a:buNone/>
                </a:pPr>
                <a:endParaRPr lang="fr-FR" sz="5200" b="0" dirty="0" smtClean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4556" r="-9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395536" y="4725144"/>
            <a:ext cx="6984776" cy="576064"/>
          </a:xfrm>
          <a:prstGeom prst="rect">
            <a:avLst/>
          </a:prstGeom>
          <a:solidFill>
            <a:srgbClr val="92D050">
              <a:alpha val="10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721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/>
          <p:nvPr/>
        </p:nvPicPr>
        <p:blipFill>
          <a:blip r:embed="rId2"/>
          <a:stretch>
            <a:fillRect/>
          </a:stretch>
        </p:blipFill>
        <p:spPr>
          <a:xfrm>
            <a:off x="6300192" y="188640"/>
            <a:ext cx="1584176" cy="1512168"/>
          </a:xfrm>
          <a:prstGeom prst="rect">
            <a:avLst/>
          </a:prstGeom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  <a:endParaRPr lang="fr-FR" sz="5400" b="1" dirty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514350" lvl="1" indent="0" algn="ctr">
                  <a:buNone/>
                </a:pPr>
                <a:r>
                  <a:rPr lang="fr-FR" sz="8400" b="1" dirty="0" smtClean="0">
                    <a:solidFill>
                      <a:srgbClr val="00B050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Une seule réponse est exacte.</a:t>
                </a:r>
              </a:p>
              <a:p>
                <a:pPr marL="114300" indent="0">
                  <a:buNone/>
                </a:pPr>
                <a:r>
                  <a:rPr lang="fr-FR" sz="3600" b="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114300" indent="0">
                  <a:buNone/>
                </a:pPr>
                <a:r>
                  <a:rPr lang="fr-FR" sz="6700" b="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ABCD est un carré.</a:t>
                </a:r>
              </a:p>
              <a:p>
                <a:pPr marL="114300" indent="0" algn="ctr">
                  <a:buNone/>
                </a:pPr>
                <a:r>
                  <a:rPr lang="fr-FR" sz="67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L’ensemble des points M tels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7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67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MA</m:t>
                        </m:r>
                      </m:e>
                    </m:acc>
                    <m:r>
                      <a:rPr lang="fr-FR" sz="670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67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67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MC</m:t>
                        </m:r>
                      </m:e>
                    </m:acc>
                    <m:r>
                      <a:rPr lang="fr-FR" sz="6700" b="0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67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:</a:t>
                </a:r>
              </a:p>
              <a:p>
                <a:pPr marL="514350" lvl="1" indent="0">
                  <a:buNone/>
                </a:pPr>
                <a:endParaRPr lang="fr-FR" sz="36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8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circonscrit au carré ABCD</a:t>
                </a: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8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perpendiculaire en A à (AC)</a:t>
                </a:r>
              </a:p>
              <a:p>
                <a:pPr marL="1257300" lvl="1" indent="-742950">
                  <a:buFont typeface="+mj-lt"/>
                  <a:buAutoNum type="alphaLcParenR"/>
                </a:pPr>
                <a:r>
                  <a:rPr lang="fr-FR" sz="84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Réduit aux points A et C</a:t>
                </a:r>
                <a:endParaRPr lang="fr-FR" sz="8400" b="0" dirty="0" smtClean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3"/>
                <a:stretch>
                  <a:fillRect t="-4556" r="-11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467544" y="3861048"/>
            <a:ext cx="8568952" cy="576064"/>
          </a:xfrm>
          <a:prstGeom prst="rect">
            <a:avLst/>
          </a:prstGeom>
          <a:solidFill>
            <a:srgbClr val="92D050">
              <a:alpha val="10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6300192" y="200148"/>
            <a:ext cx="1584176" cy="1500660"/>
          </a:xfrm>
          <a:prstGeom prst="ellipse">
            <a:avLst/>
          </a:prstGeom>
          <a:noFill/>
          <a:ln w="444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" name="Connecteur droit 2"/>
          <p:cNvCxnSpPr>
            <a:stCxn id="8" idx="1"/>
            <a:endCxn id="8" idx="5"/>
          </p:cNvCxnSpPr>
          <p:nvPr/>
        </p:nvCxnSpPr>
        <p:spPr>
          <a:xfrm>
            <a:off x="6532189" y="419915"/>
            <a:ext cx="1120182" cy="1061126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062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/>
          <p:nvPr/>
        </p:nvPicPr>
        <p:blipFill>
          <a:blip r:embed="rId2"/>
          <a:stretch>
            <a:fillRect/>
          </a:stretch>
        </p:blipFill>
        <p:spPr>
          <a:xfrm>
            <a:off x="5148064" y="836712"/>
            <a:ext cx="3960440" cy="1656892"/>
          </a:xfrm>
          <a:prstGeom prst="rect">
            <a:avLst/>
          </a:prstGeom>
        </p:spPr>
      </p:pic>
      <p:pic>
        <p:nvPicPr>
          <p:cNvPr id="10" name="Image 9"/>
          <p:cNvPicPr/>
          <p:nvPr/>
        </p:nvPicPr>
        <p:blipFill>
          <a:blip r:embed="rId3"/>
          <a:stretch>
            <a:fillRect/>
          </a:stretch>
        </p:blipFill>
        <p:spPr>
          <a:xfrm>
            <a:off x="5004048" y="44624"/>
            <a:ext cx="4104456" cy="3158926"/>
          </a:xfrm>
          <a:prstGeom prst="rect">
            <a:avLst/>
          </a:prstGeom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36512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  <a:endParaRPr lang="fr-FR" sz="5400" b="1" dirty="0">
              <a:solidFill>
                <a:srgbClr val="FF000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29972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14300" indent="0">
                  <a:buNone/>
                </a:pPr>
                <a:r>
                  <a:rPr lang="fr-FR" sz="3600" b="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114300" lvl="1" indent="0">
                  <a:buNone/>
                </a:pPr>
                <a:r>
                  <a:rPr lang="fr-FR" sz="6000" b="1" dirty="0">
                    <a:solidFill>
                      <a:srgbClr val="00B050"/>
                    </a:solidFill>
                    <a:latin typeface="Georgia" panose="02040502050405020303" pitchFamily="18" charset="0"/>
                    <a:ea typeface="Cambria Math" panose="02040503050406030204" pitchFamily="18" charset="0"/>
                  </a:rPr>
                  <a:t>Une seule réponse est exacte.</a:t>
                </a:r>
              </a:p>
              <a:p>
                <a:pPr marL="114300" indent="0">
                  <a:buNone/>
                </a:pPr>
                <a:endParaRPr lang="fr-FR" sz="42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14300" indent="0">
                  <a:buNone/>
                </a:pPr>
                <a:r>
                  <a:rPr lang="fr-FR" sz="75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ABC </a:t>
                </a:r>
                <a:r>
                  <a:rPr lang="fr-FR" sz="75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un triangle</a:t>
                </a: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75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75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75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75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l’ensemble des points M tels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75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750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MA</m:t>
                        </m:r>
                      </m:e>
                    </m:acc>
                    <m:r>
                      <a:rPr lang="fr-FR" sz="750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75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7500" i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</m:t>
                        </m:r>
                        <m:r>
                          <m:rPr>
                            <m:sty m:val="p"/>
                          </m:rPr>
                          <a:rPr lang="fr-FR" sz="75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B</m:t>
                        </m:r>
                      </m:e>
                    </m:acc>
                    <m:r>
                      <a:rPr lang="fr-FR" sz="7500" i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750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fr-FR" sz="75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75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75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75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75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est l’ensemble des points M tels que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75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75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MA</m:t>
                        </m:r>
                      </m:e>
                    </m:acc>
                    <m:r>
                      <a:rPr lang="fr-FR" sz="750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75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7500" b="0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MC</m:t>
                        </m:r>
                      </m:e>
                    </m:acc>
                    <m:r>
                      <a:rPr lang="fr-FR" sz="7500" b="0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75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lvl="1" indent="0">
                  <a:buNone/>
                </a:pPr>
                <a:endParaRPr lang="fr-FR" sz="36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514350" lvl="1" indent="0">
                  <a:buNone/>
                </a:pPr>
                <a:r>
                  <a:rPr lang="fr-FR" sz="9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a)</a:t>
                </a:r>
                <a:r>
                  <a:rPr lang="fr-FR" sz="9000" dirty="0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90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9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9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900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9000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9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n’ont aucun point commun</a:t>
                </a:r>
              </a:p>
              <a:p>
                <a:pPr marL="514350" lvl="1" indent="0">
                  <a:buNone/>
                </a:pPr>
                <a:r>
                  <a:rPr lang="fr-FR" sz="9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b)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9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9000" b="0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9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ont un seul point commun</a:t>
                </a:r>
              </a:p>
              <a:p>
                <a:pPr marL="514350" lvl="1" indent="0">
                  <a:buNone/>
                </a:pPr>
                <a:r>
                  <a:rPr lang="fr-FR" sz="9000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c) Le point H, pied de la hauteur issue de A 	 est commun 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9000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fr-FR" sz="9000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fr-FR" sz="90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885950" lvl="1" indent="-1371600">
                  <a:buAutoNum type="alphaLcParenR"/>
                </a:pPr>
                <a:endParaRPr lang="fr-FR" sz="8400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9972" y="1772816"/>
                <a:ext cx="9144000" cy="5085184"/>
              </a:xfrm>
              <a:prstGeom prst="rect">
                <a:avLst/>
              </a:prstGeom>
              <a:blipFill rotWithShape="1">
                <a:blip r:embed="rId4"/>
                <a:stretch>
                  <a:fillRect l="-267" r="-1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395536" y="5445224"/>
            <a:ext cx="8568952" cy="1008112"/>
          </a:xfrm>
          <a:prstGeom prst="rect">
            <a:avLst/>
          </a:prstGeom>
          <a:solidFill>
            <a:srgbClr val="92D050">
              <a:alpha val="10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592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 smtClean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à coins arrondis 4"/>
              <p:cNvSpPr/>
              <p:nvPr/>
            </p:nvSpPr>
            <p:spPr>
              <a:xfrm>
                <a:off x="90229" y="461534"/>
                <a:ext cx="8928992" cy="619268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0070C0"/>
                </a:solidFill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fr-FR" sz="5400" b="1" dirty="0" smtClean="0">
                  <a:solidFill>
                    <a:srgbClr val="0070C0"/>
                  </a:solidFill>
                  <a:latin typeface="Georgia" panose="02040502050405020303" pitchFamily="18" charset="0"/>
                </a:endParaRPr>
              </a:p>
              <a:p>
                <a:pPr algn="ctr"/>
                <a:endParaRPr lang="fr-FR" sz="5400" b="1" dirty="0">
                  <a:solidFill>
                    <a:srgbClr val="0070C0"/>
                  </a:solidFill>
                  <a:latin typeface="Georgia" panose="02040502050405020303" pitchFamily="18" charset="0"/>
                </a:endParaRPr>
              </a:p>
              <a:p>
                <a:pPr algn="ctr"/>
                <a:endParaRPr lang="fr-FR" sz="5400" b="1" dirty="0" smtClean="0">
                  <a:solidFill>
                    <a:srgbClr val="0070C0"/>
                  </a:solidFill>
                  <a:latin typeface="Georgia" panose="02040502050405020303" pitchFamily="18" charset="0"/>
                </a:endParaRPr>
              </a:p>
              <a:p>
                <a:pPr algn="ctr"/>
                <a:endParaRPr lang="fr-FR" sz="6000" b="1" dirty="0" smtClean="0">
                  <a:solidFill>
                    <a:srgbClr val="0070C0"/>
                  </a:solidFill>
                  <a:latin typeface="Georgia" panose="02040502050405020303" pitchFamily="18" charset="0"/>
                </a:endParaRPr>
              </a:p>
              <a:p>
                <a:pPr algn="ctr"/>
                <a:endParaRPr lang="fr-FR" sz="6000" b="1" dirty="0" smtClean="0">
                  <a:solidFill>
                    <a:srgbClr val="0070C0"/>
                  </a:solidFill>
                  <a:latin typeface="Georgia" panose="02040502050405020303" pitchFamily="18" charset="0"/>
                </a:endParaRPr>
              </a:p>
              <a:p>
                <a:pPr algn="ctr"/>
                <a:r>
                  <a:rPr lang="fr-FR" sz="6000" b="1" dirty="0" smtClean="0">
                    <a:solidFill>
                      <a:srgbClr val="0070C0"/>
                    </a:solidFill>
                    <a:latin typeface="Georgia" panose="02040502050405020303" pitchFamily="18" charset="0"/>
                  </a:rPr>
                  <a:t>Bilinéarité et symétrie</a:t>
                </a:r>
              </a:p>
              <a:p>
                <a:pPr algn="ctr"/>
                <a:endParaRPr lang="fr-FR" sz="4000" b="0" i="1" dirty="0" smtClean="0">
                  <a:solidFill>
                    <a:schemeClr val="tx1"/>
                  </a:solidFill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</m:acc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</m:acc>
                    </m:oMath>
                  </m:oMathPara>
                </a14:m>
                <a:endParaRPr lang="fr-FR" sz="4000" b="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</m:acc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acc>
                            <m:accPr>
                              <m:chr m:val="⃗"/>
                              <m:ctrlP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𝑤</m:t>
                              </m:r>
                            </m:e>
                          </m:acc>
                        </m:e>
                      </m:d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</m:acc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</m:acc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𝑤</m:t>
                          </m:r>
                        </m:e>
                      </m:acc>
                    </m:oMath>
                  </m:oMathPara>
                </a14:m>
                <a:endParaRPr lang="fr-FR" sz="4000" b="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𝑎</m:t>
                          </m:r>
                          <m:acc>
                            <m:accPr>
                              <m:chr m:val="⃗"/>
                              <m:ctrlP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</m:e>
                      </m:d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𝑏</m:t>
                          </m:r>
                          <m:acc>
                            <m:accPr>
                              <m:chr m:val="⃗"/>
                              <m:ctrlP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</m:e>
                      </m:d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𝑎𝑏</m:t>
                      </m:r>
                      <m:d>
                        <m:d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  <m:r>
                            <a:rPr lang="fr-FR" sz="4000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fr-FR" sz="4000" b="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40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40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Rectangle à coins arrondis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29" y="461534"/>
                <a:ext cx="8928992" cy="6192688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7874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4800" dirty="0" smtClean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4800" dirty="0" smtClean="0">
                    <a:latin typeface="Cambria" panose="02040503050406030204" pitchFamily="18" charset="0"/>
                  </a:rPr>
                  <a:t> sont deux vecteurs tels que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i="1" smtClean="0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i="1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12</m:t>
                    </m:r>
                  </m:oMath>
                </a14:m>
                <a:r>
                  <a:rPr lang="fr-FR" sz="4800" dirty="0" smtClean="0">
                    <a:latin typeface="Cambria" panose="02040503050406030204" pitchFamily="18" charset="0"/>
                  </a:rPr>
                  <a:t> ,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8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fr-FR" sz="4800" dirty="0" smtClean="0">
                    <a:latin typeface="Cambria" panose="02040503050406030204" pitchFamily="18" charset="0"/>
                  </a:rPr>
                  <a:t>  et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4800" b="0" i="1" smtClean="0">
                        <a:latin typeface="Cambria Math"/>
                      </a:rPr>
                      <m:t>=5.</m:t>
                    </m:r>
                  </m:oMath>
                </a14:m>
                <a:endParaRPr lang="fr-FR" sz="4800" dirty="0" smtClean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400" dirty="0" smtClean="0">
                    <a:latin typeface="Cambria" panose="02040503050406030204" pitchFamily="18" charset="0"/>
                  </a:rPr>
                  <a:t> </a:t>
                </a:r>
                <a:endParaRPr lang="fr-FR" sz="44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b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Calculer chacun des produits scalaires suivants.</a:t>
                </a:r>
                <a:endParaRPr lang="fr-FR" sz="4800" b="1" dirty="0">
                  <a:solidFill>
                    <a:srgbClr val="0070C0"/>
                  </a:solidFill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000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</a:t>
                </a:r>
                <a:r>
                  <a:rPr lang="fr-FR" sz="5400" b="1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</a:t>
                </a:r>
                <a:endParaRPr lang="fr-FR" sz="5400" b="1" dirty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4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                </a:t>
                </a:r>
                <a:endParaRPr lang="fr-FR" sz="58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50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653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0070C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  <a:endParaRPr lang="fr-FR" sz="5400" b="1" dirty="0">
              <a:solidFill>
                <a:srgbClr val="0070C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8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sont deux vecteurs tels que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i="1">
                        <a:latin typeface="Cambria Math"/>
                      </a:rPr>
                      <m:t>=12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,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800" i="1">
                        <a:latin typeface="Cambria Math"/>
                      </a:rPr>
                      <m:t>=3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i="1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4800" i="1">
                        <a:latin typeface="Cambria Math"/>
                      </a:rPr>
                      <m:t>=5.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3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𝒗</m:t>
                          </m:r>
                        </m:e>
                      </m:acc>
                      <m:r>
                        <a:rPr lang="fr-FR" sz="6500" b="1" i="1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𝒖</m:t>
                          </m:r>
                        </m:e>
                      </m:acc>
                      <m:r>
                        <a:rPr lang="fr-FR" sz="6500" b="1" i="1" smtClean="0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fr-FR" sz="65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000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  </a:t>
                </a:r>
                <a:r>
                  <a:rPr lang="fr-FR" sz="5400" b="1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</a:t>
                </a:r>
                <a:endParaRPr lang="fr-FR" sz="5400" b="1" dirty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4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                </a:t>
                </a:r>
                <a:endParaRPr lang="fr-FR" sz="58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164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0070C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  <a:endParaRPr lang="fr-FR" sz="5400" b="1" dirty="0">
              <a:solidFill>
                <a:srgbClr val="0070C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15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5200" i="1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52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5200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5200" dirty="0">
                    <a:latin typeface="Cambria" panose="02040503050406030204" pitchFamily="18" charset="0"/>
                  </a:rPr>
                  <a:t> sont deux vecteurs tels que :</a:t>
                </a:r>
              </a:p>
              <a:p>
                <a:pPr marL="0" indent="0" algn="ctr">
                  <a:lnSpc>
                    <a:spcPct val="110000"/>
                  </a:lnSpc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52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52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2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5200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5200" i="1">
                        <a:latin typeface="Cambria Math"/>
                      </a:rPr>
                      <m:t>=12</m:t>
                    </m:r>
                  </m:oMath>
                </a14:m>
                <a:r>
                  <a:rPr lang="fr-FR" sz="5200" dirty="0">
                    <a:latin typeface="Cambria" panose="02040503050406030204" pitchFamily="18" charset="0"/>
                  </a:rPr>
                  <a:t> ,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52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52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52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5200" i="1">
                        <a:latin typeface="Cambria Math"/>
                      </a:rPr>
                      <m:t>=3</m:t>
                    </m:r>
                  </m:oMath>
                </a14:m>
                <a:r>
                  <a:rPr lang="fr-FR" sz="52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52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52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5200" i="1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5200" i="1">
                        <a:latin typeface="Cambria Math"/>
                      </a:rPr>
                      <m:t>=5.</m:t>
                    </m:r>
                  </m:oMath>
                </a14:m>
                <a:endParaRPr lang="fr-FR" sz="52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7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71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71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𝒖</m:t>
                          </m:r>
                        </m:e>
                      </m:acc>
                      <m:r>
                        <a:rPr lang="fr-FR" sz="7100" b="1" i="1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fr-FR" sz="71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7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sz="7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  <m:t>𝟑</m:t>
                              </m:r>
                            </m:num>
                            <m:den>
                              <m:r>
                                <a:rPr lang="fr-FR" sz="7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  <m:t>𝟒</m:t>
                              </m:r>
                            </m:den>
                          </m:f>
                          <m:acc>
                            <m:accPr>
                              <m:chr m:val="⃗"/>
                              <m:ctrlPr>
                                <a:rPr lang="fr-FR" sz="7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71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  <m:t>𝒗</m:t>
                              </m:r>
                            </m:e>
                          </m:acc>
                        </m:e>
                      </m:d>
                      <m:r>
                        <a:rPr lang="fr-FR" sz="7100" b="1" i="1" smtClean="0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fr-FR" sz="71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000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</a:t>
                </a:r>
                <a:r>
                  <a:rPr lang="fr-FR" sz="54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</a:t>
                </a:r>
                <a:endParaRPr lang="fr-FR" sz="58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17497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0070C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  <a:endParaRPr lang="fr-FR" sz="5400" b="1" dirty="0">
              <a:solidFill>
                <a:srgbClr val="0070C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8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sont deux vecteurs tels que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i="1" smtClean="0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i="1">
                        <a:latin typeface="Cambria Math"/>
                      </a:rPr>
                      <m:t>=12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,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800" i="1">
                        <a:latin typeface="Cambria Math"/>
                      </a:rPr>
                      <m:t>=3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i="1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4800" i="1">
                        <a:latin typeface="Cambria Math"/>
                      </a:rPr>
                      <m:t>=5.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7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𝟑</m:t>
                          </m:r>
                        </m:den>
                      </m:f>
                      <m:acc>
                        <m:accPr>
                          <m:chr m:val="⃗"/>
                          <m:ctrlP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𝒖</m:t>
                          </m:r>
                        </m:e>
                      </m:acc>
                      <m:r>
                        <a:rPr lang="fr-FR" sz="6500" b="1" i="1">
                          <a:solidFill>
                            <a:srgbClr val="0070C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−</m:t>
                          </m:r>
                          <m: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𝟐</m:t>
                          </m:r>
                          <m:acc>
                            <m:accPr>
                              <m:chr m:val="⃗"/>
                              <m:ctrlPr>
                                <a:rPr lang="fr-FR" sz="65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65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  <m:t>𝒗</m:t>
                              </m:r>
                            </m:e>
                          </m:acc>
                        </m:e>
                      </m:d>
                      <m:r>
                        <a:rPr lang="fr-FR" sz="6500" b="1" i="1" smtClean="0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fr-FR" sz="65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000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</a:t>
                </a:r>
                <a:r>
                  <a:rPr lang="fr-FR" sz="54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</a:t>
                </a:r>
                <a:endParaRPr lang="fr-FR" sz="58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9617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 smtClean="0">
                <a:solidFill>
                  <a:srgbClr val="0070C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  <a:endParaRPr lang="fr-FR" sz="5400" b="1" dirty="0">
              <a:solidFill>
                <a:srgbClr val="0070C0"/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800" i="1" dirty="0" smtClean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sont deux vecteurs tels que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i="1" smtClean="0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i="1">
                            <a:latin typeface="Cambria Math"/>
                          </a:rPr>
                        </m:ctrlPr>
                      </m:accPr>
                      <m:e>
                        <m:r>
                          <a:rPr lang="fr-FR" sz="4800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i="1">
                        <a:latin typeface="Cambria Math"/>
                      </a:rPr>
                      <m:t>=12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, 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800" i="1">
                        <a:latin typeface="Cambria Math"/>
                      </a:rPr>
                      <m:t>=3</m:t>
                    </m:r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fr-FR" sz="4800" i="1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4800" i="1">
                        <a:latin typeface="Cambria Math"/>
                      </a:rPr>
                      <m:t>=5.</m:t>
                    </m:r>
                  </m:oMath>
                </a14:m>
                <a:endParaRPr lang="fr-FR" sz="48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3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𝒖</m:t>
                          </m:r>
                        </m:e>
                      </m:acc>
                      <m:r>
                        <a:rPr lang="fr-FR" sz="6500" b="1" i="1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𝟐</m:t>
                          </m:r>
                          <m:acc>
                            <m:accPr>
                              <m:chr m:val="⃗"/>
                              <m:ctrlPr>
                                <a:rPr lang="fr-FR" sz="65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65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  <m:t>𝒖</m:t>
                              </m:r>
                            </m:e>
                          </m:acc>
                          <m:r>
                            <a:rPr lang="fr-FR" sz="6500" b="1" i="1" smtClean="0">
                              <a:solidFill>
                                <a:srgbClr val="0070C0"/>
                              </a:solidFill>
                              <a:latin typeface="Cambria Math"/>
                              <a:ea typeface="Cambria" panose="02040503050406030204" pitchFamily="18" charset="0"/>
                            </a:rPr>
                            <m:t>−</m:t>
                          </m:r>
                          <m:acc>
                            <m:accPr>
                              <m:chr m:val="⃗"/>
                              <m:ctrlPr>
                                <a:rPr lang="fr-FR" sz="65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65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  <a:ea typeface="Cambria" panose="02040503050406030204" pitchFamily="18" charset="0"/>
                                </a:rPr>
                                <m:t>𝒗</m:t>
                              </m:r>
                            </m:e>
                          </m:acc>
                        </m:e>
                      </m:d>
                      <m:r>
                        <a:rPr lang="fr-FR" sz="6500" b="1" i="1" smtClean="0">
                          <a:solidFill>
                            <a:srgbClr val="0070C0"/>
                          </a:solidFill>
                          <a:latin typeface="Cambria Math"/>
                          <a:ea typeface="Cambria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fr-FR" sz="6500" b="1" dirty="0">
                  <a:solidFill>
                    <a:srgbClr val="0070C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000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   </a:t>
                </a:r>
                <a:r>
                  <a:rPr lang="fr-FR" sz="5400" b="1" dirty="0" smtClean="0">
                    <a:solidFill>
                      <a:srgbClr val="00B05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               </a:t>
                </a:r>
                <a:endParaRPr lang="fr-FR" sz="5400" b="1" dirty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400" dirty="0" smtClean="0">
                    <a:solidFill>
                      <a:srgbClr val="00B050"/>
                    </a:solidFill>
                    <a:ea typeface="Cambria" panose="02040503050406030204" pitchFamily="18" charset="0"/>
                  </a:rPr>
                  <a:t>                               </a:t>
                </a:r>
                <a:endParaRPr lang="fr-FR" sz="5800" b="1" dirty="0" smtClean="0">
                  <a:solidFill>
                    <a:srgbClr val="00B05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12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827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à coins arrondis 4"/>
              <p:cNvSpPr/>
              <p:nvPr/>
            </p:nvSpPr>
            <p:spPr>
              <a:xfrm>
                <a:off x="90229" y="461534"/>
                <a:ext cx="8928992" cy="6192688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fr-FR" sz="5400" b="1" dirty="0" smtClean="0">
                  <a:solidFill>
                    <a:srgbClr val="0070C0"/>
                  </a:solidFill>
                  <a:latin typeface="Georgia" panose="02040502050405020303" pitchFamily="18" charset="0"/>
                </a:endParaRPr>
              </a:p>
              <a:p>
                <a:pPr algn="ctr"/>
                <a:endParaRPr lang="fr-FR" sz="5400" b="1" dirty="0">
                  <a:solidFill>
                    <a:srgbClr val="0070C0"/>
                  </a:solidFill>
                  <a:latin typeface="Georgia" panose="02040502050405020303" pitchFamily="18" charset="0"/>
                </a:endParaRPr>
              </a:p>
              <a:p>
                <a:pPr algn="ctr"/>
                <a:endParaRPr lang="fr-FR" sz="5400" b="1" dirty="0" smtClean="0">
                  <a:solidFill>
                    <a:srgbClr val="0070C0"/>
                  </a:solidFill>
                  <a:latin typeface="Georgia" panose="02040502050405020303" pitchFamily="18" charset="0"/>
                </a:endParaRPr>
              </a:p>
              <a:p>
                <a:pPr algn="ctr"/>
                <a:r>
                  <a:rPr lang="fr-FR" sz="6000" b="1" dirty="0" smtClean="0">
                    <a:solidFill>
                      <a:srgbClr val="0070C0"/>
                    </a:solidFill>
                    <a:latin typeface="Georgia" panose="02040502050405020303" pitchFamily="18" charset="0"/>
                  </a:rPr>
                  <a:t>Développement de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6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fr-FR" sz="60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sz="6000" b="1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sz="6000" b="1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𝒖</m:t>
                                  </m:r>
                                </m:e>
                              </m:acc>
                              <m:r>
                                <a:rPr lang="fr-FR" sz="6000" b="1" i="1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6000" b="1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sz="6000" b="1" i="1" smtClean="0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𝒗</m:t>
                                  </m:r>
                                </m:e>
                              </m:acc>
                            </m:e>
                          </m:d>
                        </m:e>
                        <m:sup>
                          <m:r>
                            <a:rPr lang="fr-FR" sz="6000" b="1" i="1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fr-FR" sz="6000" b="1" dirty="0" smtClean="0">
                  <a:solidFill>
                    <a:srgbClr val="0070C0"/>
                  </a:solidFill>
                  <a:latin typeface="Georgia" panose="02040502050405020303" pitchFamily="18" charset="0"/>
                </a:endParaRPr>
              </a:p>
              <a:p>
                <a:pPr algn="ctr"/>
                <a:endParaRPr lang="fr-FR" sz="40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0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fr-FR" sz="40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sz="40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sz="4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</m:acc>
                              <m: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acc>
                                <m:accPr>
                                  <m:chr m:val="⃗"/>
                                  <m:ctrlPr>
                                    <a:rPr lang="fr-FR" sz="4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sz="4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</m:acc>
                            </m:e>
                          </m:d>
                        </m:e>
                        <m:sup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sz="4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sz="4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𝑢</m:t>
                                  </m:r>
                                </m:e>
                              </m:acc>
                            </m:e>
                          </m:d>
                        </m:e>
                        <m:sup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fr-FR" sz="40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fr-FR" sz="4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fr-FR" sz="40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𝑣</m:t>
                                  </m:r>
                                </m:e>
                              </m:acc>
                            </m:e>
                          </m:d>
                        </m:e>
                        <m:sup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+2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</m:acc>
                      <m:r>
                        <a:rPr lang="fr-FR" sz="4000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fr-FR" sz="40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  <a:p>
                <a:pPr algn="ctr"/>
                <a:endParaRPr lang="fr-FR" sz="3600" dirty="0" smtClean="0">
                  <a:solidFill>
                    <a:schemeClr val="tx1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Rectangle à coins arrondis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29" y="461534"/>
                <a:ext cx="8928992" cy="6192688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  <a:effectLst>
                <a:outerShdw blurRad="44450" dist="27940" dir="5400000" algn="ctr">
                  <a:srgbClr val="000000">
                    <a:alpha val="30000"/>
                  </a:srgbClr>
                </a:outerShdw>
                <a:softEdge rad="12700"/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23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2346</TotalTime>
  <Words>1330</Words>
  <Application>Microsoft Office PowerPoint</Application>
  <PresentationFormat>Affichage à l'écran (4:3)</PresentationFormat>
  <Paragraphs>252</Paragraphs>
  <Slides>29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auderi</cp:lastModifiedBy>
  <cp:revision>363</cp:revision>
  <dcterms:created xsi:type="dcterms:W3CDTF">2017-07-12T08:41:42Z</dcterms:created>
  <dcterms:modified xsi:type="dcterms:W3CDTF">2019-11-27T21:50:49Z</dcterms:modified>
</cp:coreProperties>
</file>